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4a" ContentType="audi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9" r:id="rId5"/>
    <p:sldId id="262" r:id="rId6"/>
    <p:sldId id="263" r:id="rId7"/>
    <p:sldId id="264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9" autoAdjust="0"/>
    <p:restoredTop sz="86438" autoAdjust="0"/>
  </p:normalViewPr>
  <p:slideViewPr>
    <p:cSldViewPr snapToGrid="0" snapToObjects="1">
      <p:cViewPr varScale="1">
        <p:scale>
          <a:sx n="97" d="100"/>
          <a:sy n="97" d="100"/>
        </p:scale>
        <p:origin x="-15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915CF-17BE-D048-83B0-C3F86FB63BE5}" type="datetimeFigureOut">
              <a:rPr lang="en-US" smtClean="0"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2DD4A-FAFF-B449-B98C-E3AB9B43B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06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915CF-17BE-D048-83B0-C3F86FB63BE5}" type="datetimeFigureOut">
              <a:rPr lang="en-US" smtClean="0"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2DD4A-FAFF-B449-B98C-E3AB9B43B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04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915CF-17BE-D048-83B0-C3F86FB63BE5}" type="datetimeFigureOut">
              <a:rPr lang="en-US" smtClean="0"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2DD4A-FAFF-B449-B98C-E3AB9B43B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17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915CF-17BE-D048-83B0-C3F86FB63BE5}" type="datetimeFigureOut">
              <a:rPr lang="en-US" smtClean="0"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2DD4A-FAFF-B449-B98C-E3AB9B43B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44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915CF-17BE-D048-83B0-C3F86FB63BE5}" type="datetimeFigureOut">
              <a:rPr lang="en-US" smtClean="0"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2DD4A-FAFF-B449-B98C-E3AB9B43B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63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915CF-17BE-D048-83B0-C3F86FB63BE5}" type="datetimeFigureOut">
              <a:rPr lang="en-US" smtClean="0"/>
              <a:t>9/11/12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2DD4A-FAFF-B449-B98C-E3AB9B43B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915CF-17BE-D048-83B0-C3F86FB63BE5}" type="datetimeFigureOut">
              <a:rPr lang="en-US" smtClean="0"/>
              <a:t>9/11/12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2DD4A-FAFF-B449-B98C-E3AB9B43B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7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915CF-17BE-D048-83B0-C3F86FB63BE5}" type="datetimeFigureOut">
              <a:rPr lang="en-US" smtClean="0"/>
              <a:t>9/11/12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2DD4A-FAFF-B449-B98C-E3AB9B43B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4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915CF-17BE-D048-83B0-C3F86FB63BE5}" type="datetimeFigureOut">
              <a:rPr lang="en-US" smtClean="0"/>
              <a:t>9/11/12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2DD4A-FAFF-B449-B98C-E3AB9B43B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43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915CF-17BE-D048-83B0-C3F86FB63BE5}" type="datetimeFigureOut">
              <a:rPr lang="en-US" smtClean="0"/>
              <a:t>9/11/12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2DD4A-FAFF-B449-B98C-E3AB9B43B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37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915CF-17BE-D048-83B0-C3F86FB63BE5}" type="datetimeFigureOut">
              <a:rPr lang="en-US" smtClean="0"/>
              <a:t>9/11/12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2DD4A-FAFF-B449-B98C-E3AB9B43B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16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915CF-17BE-D048-83B0-C3F86FB63BE5}" type="datetimeFigureOut">
              <a:rPr lang="en-US" smtClean="0"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2DD4A-FAFF-B449-B98C-E3AB9B43B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7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4" Type="http://schemas.openxmlformats.org/officeDocument/2006/relationships/audio" Target="../media/media4.m4a"/><Relationship Id="rId5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err="1"/>
              <a:t>Nessun</a:t>
            </a:r>
            <a:r>
              <a:rPr lang="en-US" sz="2800" dirty="0"/>
              <a:t> </a:t>
            </a:r>
            <a:r>
              <a:rPr lang="en-US" sz="2800" dirty="0" err="1"/>
              <a:t>Dorma</a:t>
            </a:r>
            <a:r>
              <a:rPr lang="en-US" sz="2800" dirty="0"/>
              <a:t> (from </a:t>
            </a:r>
            <a:r>
              <a:rPr lang="en-US" sz="2800" dirty="0" err="1"/>
              <a:t>Turandot</a:t>
            </a:r>
            <a:r>
              <a:rPr lang="en-US" sz="2800" dirty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028" y="1802704"/>
            <a:ext cx="7903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Considered by many to be the greatest composer of Italian opera after Verdi.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028" y="3786408"/>
            <a:ext cx="4596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Text and translation</a:t>
            </a:r>
          </a:p>
          <a:p>
            <a:endParaRPr lang="en-US" dirty="0" smtClean="0"/>
          </a:p>
          <a:p>
            <a:r>
              <a:rPr lang="en-US" dirty="0" err="1" smtClean="0"/>
              <a:t>Nessun</a:t>
            </a:r>
            <a:r>
              <a:rPr lang="en-US" dirty="0" smtClean="0"/>
              <a:t> </a:t>
            </a:r>
            <a:r>
              <a:rPr lang="en-US" dirty="0" err="1"/>
              <a:t>dorma</a:t>
            </a:r>
            <a:r>
              <a:rPr lang="en-US" dirty="0"/>
              <a:t>! </a:t>
            </a:r>
            <a:r>
              <a:rPr lang="en-US" dirty="0" err="1"/>
              <a:t>Nessun</a:t>
            </a:r>
            <a:r>
              <a:rPr lang="en-US" dirty="0"/>
              <a:t> </a:t>
            </a:r>
            <a:r>
              <a:rPr lang="en-US" dirty="0" err="1"/>
              <a:t>dorma</a:t>
            </a:r>
            <a:r>
              <a:rPr lang="en-US" dirty="0" smtClean="0"/>
              <a:t>!</a:t>
            </a:r>
          </a:p>
          <a:p>
            <a:r>
              <a:rPr lang="en-US" i="1" dirty="0" smtClean="0"/>
              <a:t>None shall sleep! None shall sleep!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1028" y="5094215"/>
            <a:ext cx="54180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Tu</a:t>
            </a:r>
            <a:r>
              <a:rPr lang="en-US" dirty="0"/>
              <a:t> pure, o </a:t>
            </a:r>
            <a:r>
              <a:rPr lang="en-US" dirty="0" err="1"/>
              <a:t>Principessa</a:t>
            </a:r>
            <a:r>
              <a:rPr lang="en-US" dirty="0"/>
              <a:t>, </a:t>
            </a:r>
            <a:r>
              <a:rPr lang="en-US" dirty="0" err="1"/>
              <a:t>nella</a:t>
            </a:r>
            <a:r>
              <a:rPr lang="en-US" dirty="0"/>
              <a:t> </a:t>
            </a:r>
            <a:r>
              <a:rPr lang="en-US" dirty="0" err="1"/>
              <a:t>tua</a:t>
            </a:r>
            <a:r>
              <a:rPr lang="en-US" dirty="0"/>
              <a:t> </a:t>
            </a:r>
            <a:r>
              <a:rPr lang="en-US" dirty="0" err="1"/>
              <a:t>fredda</a:t>
            </a:r>
            <a:r>
              <a:rPr lang="en-US" dirty="0"/>
              <a:t> stanza, </a:t>
            </a:r>
            <a:endParaRPr lang="en-US" dirty="0" smtClean="0"/>
          </a:p>
          <a:p>
            <a:r>
              <a:rPr lang="en-US" i="1" dirty="0"/>
              <a:t>Even you, O Princess, in your cold bedroom, </a:t>
            </a:r>
            <a:endParaRPr lang="en-US" i="1" dirty="0" smtClean="0"/>
          </a:p>
          <a:p>
            <a:r>
              <a:rPr lang="en-US" dirty="0" err="1" smtClean="0"/>
              <a:t>guardi</a:t>
            </a:r>
            <a:r>
              <a:rPr lang="en-US" dirty="0" smtClean="0"/>
              <a:t> </a:t>
            </a:r>
            <a:r>
              <a:rPr lang="en-US" dirty="0"/>
              <a:t>le </a:t>
            </a:r>
            <a:r>
              <a:rPr lang="en-US" dirty="0" err="1"/>
              <a:t>stelle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tremano</a:t>
            </a:r>
            <a:r>
              <a:rPr lang="en-US" dirty="0"/>
              <a:t> </a:t>
            </a:r>
            <a:r>
              <a:rPr lang="en-US" dirty="0" err="1"/>
              <a:t>d'amore</a:t>
            </a:r>
            <a:r>
              <a:rPr lang="en-US" dirty="0"/>
              <a:t>, e di </a:t>
            </a:r>
            <a:r>
              <a:rPr lang="en-US" dirty="0" err="1"/>
              <a:t>speranza</a:t>
            </a:r>
            <a:r>
              <a:rPr lang="en-US" dirty="0" smtClean="0"/>
              <a:t>!</a:t>
            </a:r>
          </a:p>
          <a:p>
            <a:r>
              <a:rPr lang="en-US" i="1" dirty="0"/>
              <a:t>watch the stars that tremble with love and with hope</a:t>
            </a:r>
            <a:r>
              <a:rPr lang="en-US" dirty="0" smtClean="0"/>
              <a:t>!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51481" y="1231458"/>
            <a:ext cx="4641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Composer: </a:t>
            </a:r>
            <a:r>
              <a:rPr lang="en-US" dirty="0" err="1"/>
              <a:t>Giacomo</a:t>
            </a:r>
            <a:r>
              <a:rPr lang="en-US" dirty="0"/>
              <a:t> Puccini (1858-1924</a:t>
            </a:r>
            <a:r>
              <a:rPr lang="en-US" dirty="0" smtClean="0"/>
              <a:t>) Italian 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81028" y="2966044"/>
            <a:ext cx="7903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Nessun</a:t>
            </a:r>
            <a:r>
              <a:rPr lang="en-US" dirty="0" smtClean="0"/>
              <a:t> </a:t>
            </a:r>
            <a:r>
              <a:rPr lang="en-US" dirty="0" err="1" smtClean="0"/>
              <a:t>Dorma</a:t>
            </a:r>
            <a:r>
              <a:rPr lang="en-US" dirty="0" smtClean="0"/>
              <a:t> occurs at the beginning of the 3</a:t>
            </a:r>
            <a:r>
              <a:rPr lang="en-US" baseline="30000" dirty="0" smtClean="0"/>
              <a:t>rd</a:t>
            </a:r>
            <a:r>
              <a:rPr lang="en-US" dirty="0" smtClean="0"/>
              <a:t> act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81028" y="2265516"/>
            <a:ext cx="7903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opera </a:t>
            </a:r>
            <a:r>
              <a:rPr lang="en-US" dirty="0" err="1" smtClean="0"/>
              <a:t>Turandot</a:t>
            </a:r>
            <a:r>
              <a:rPr lang="en-US" dirty="0" smtClean="0"/>
              <a:t> was left incomplete at Puccini’s death in 1924, was finished two years later by another composer.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244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25371" y="3768694"/>
            <a:ext cx="7761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Il </a:t>
            </a:r>
            <a:r>
              <a:rPr lang="en-US" dirty="0" err="1"/>
              <a:t>nome</a:t>
            </a:r>
            <a:r>
              <a:rPr lang="en-US" dirty="0"/>
              <a:t> </a:t>
            </a:r>
            <a:r>
              <a:rPr lang="en-US" dirty="0" err="1"/>
              <a:t>suo</a:t>
            </a:r>
            <a:r>
              <a:rPr lang="en-US" dirty="0"/>
              <a:t> </a:t>
            </a:r>
            <a:r>
              <a:rPr lang="en-US" dirty="0" err="1"/>
              <a:t>nessun</a:t>
            </a:r>
            <a:r>
              <a:rPr lang="en-US" dirty="0"/>
              <a:t> </a:t>
            </a:r>
            <a:r>
              <a:rPr lang="en-US" dirty="0" err="1"/>
              <a:t>saprà</a:t>
            </a:r>
            <a:r>
              <a:rPr lang="en-US" dirty="0"/>
              <a:t>, E </a:t>
            </a:r>
            <a:r>
              <a:rPr lang="en-US" dirty="0" err="1"/>
              <a:t>noi</a:t>
            </a:r>
            <a:r>
              <a:rPr lang="en-US" dirty="0"/>
              <a:t> </a:t>
            </a:r>
            <a:r>
              <a:rPr lang="en-US" dirty="0" err="1"/>
              <a:t>dovrem</a:t>
            </a:r>
            <a:r>
              <a:rPr lang="en-US" dirty="0"/>
              <a:t>, </a:t>
            </a:r>
            <a:r>
              <a:rPr lang="en-US" dirty="0" err="1"/>
              <a:t>ahimè</a:t>
            </a:r>
            <a:r>
              <a:rPr lang="en-US" dirty="0"/>
              <a:t>, </a:t>
            </a:r>
            <a:r>
              <a:rPr lang="en-US" dirty="0" err="1"/>
              <a:t>morir</a:t>
            </a:r>
            <a:r>
              <a:rPr lang="en-US" dirty="0"/>
              <a:t>, </a:t>
            </a:r>
            <a:r>
              <a:rPr lang="en-US" dirty="0" err="1"/>
              <a:t>morir</a:t>
            </a:r>
            <a:r>
              <a:rPr lang="en-US" dirty="0" smtClean="0"/>
              <a:t>!</a:t>
            </a:r>
            <a:r>
              <a:rPr lang="en-US" dirty="0" smtClean="0">
                <a:effectLst/>
              </a:rPr>
              <a:t> </a:t>
            </a:r>
          </a:p>
          <a:p>
            <a:r>
              <a:rPr lang="en-US" i="1" dirty="0"/>
              <a:t>No one will know his name, and we will have to, alas, die, die</a:t>
            </a:r>
            <a:r>
              <a:rPr lang="en-US" i="1" dirty="0" smtClean="0"/>
              <a:t>!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125371" y="4586346"/>
            <a:ext cx="52715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Dilegua</a:t>
            </a:r>
            <a:r>
              <a:rPr lang="en-US" dirty="0"/>
              <a:t>, o </a:t>
            </a:r>
            <a:r>
              <a:rPr lang="en-US" dirty="0" err="1"/>
              <a:t>notte</a:t>
            </a:r>
            <a:r>
              <a:rPr lang="en-US" dirty="0"/>
              <a:t>! </a:t>
            </a:r>
            <a:r>
              <a:rPr lang="en-US" dirty="0" err="1"/>
              <a:t>Tramontate</a:t>
            </a:r>
            <a:r>
              <a:rPr lang="en-US" dirty="0"/>
              <a:t>, </a:t>
            </a:r>
            <a:r>
              <a:rPr lang="en-US" dirty="0" err="1"/>
              <a:t>stelle</a:t>
            </a:r>
            <a:r>
              <a:rPr lang="en-US" dirty="0"/>
              <a:t>! </a:t>
            </a:r>
            <a:endParaRPr lang="en-US" dirty="0" smtClean="0"/>
          </a:p>
          <a:p>
            <a:r>
              <a:rPr lang="en-US" i="1" dirty="0"/>
              <a:t>Vanish, o night! Set, stars! </a:t>
            </a:r>
          </a:p>
          <a:p>
            <a:r>
              <a:rPr lang="en-US" dirty="0" err="1" smtClean="0"/>
              <a:t>Tramontate</a:t>
            </a:r>
            <a:r>
              <a:rPr lang="en-US" dirty="0"/>
              <a:t>, </a:t>
            </a:r>
            <a:r>
              <a:rPr lang="en-US" dirty="0" err="1"/>
              <a:t>stelle</a:t>
            </a:r>
            <a:r>
              <a:rPr lang="en-US" dirty="0"/>
              <a:t>! </a:t>
            </a:r>
            <a:r>
              <a:rPr lang="en-US" dirty="0" err="1"/>
              <a:t>All'alba</a:t>
            </a:r>
            <a:r>
              <a:rPr lang="en-US" dirty="0"/>
              <a:t> </a:t>
            </a:r>
            <a:r>
              <a:rPr lang="en-US" dirty="0" err="1"/>
              <a:t>vincerò</a:t>
            </a:r>
            <a:r>
              <a:rPr lang="en-US" dirty="0"/>
              <a:t>! </a:t>
            </a:r>
            <a:r>
              <a:rPr lang="en-US" dirty="0" err="1"/>
              <a:t>Vincerò</a:t>
            </a:r>
            <a:r>
              <a:rPr lang="en-US" dirty="0"/>
              <a:t>! </a:t>
            </a:r>
            <a:r>
              <a:rPr lang="en-US" dirty="0" err="1"/>
              <a:t>Vincerò</a:t>
            </a:r>
            <a:r>
              <a:rPr lang="en-US" dirty="0" smtClean="0">
                <a:effectLst/>
              </a:rPr>
              <a:t> </a:t>
            </a:r>
            <a:r>
              <a:rPr lang="en-US" dirty="0" smtClean="0"/>
              <a:t>, </a:t>
            </a:r>
          </a:p>
          <a:p>
            <a:r>
              <a:rPr lang="en-US" i="1" dirty="0"/>
              <a:t>At dawn, I will win! I will win! I will win!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5371" y="2951041"/>
            <a:ext cx="6337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Ed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mio</a:t>
            </a:r>
            <a:r>
              <a:rPr lang="en-US" dirty="0"/>
              <a:t> </a:t>
            </a:r>
            <a:r>
              <a:rPr lang="en-US" dirty="0" err="1"/>
              <a:t>bacio</a:t>
            </a:r>
            <a:r>
              <a:rPr lang="en-US" dirty="0"/>
              <a:t> </a:t>
            </a:r>
            <a:r>
              <a:rPr lang="en-US" dirty="0" err="1"/>
              <a:t>scioglierà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silenzio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ti</a:t>
            </a:r>
            <a:r>
              <a:rPr lang="en-US" dirty="0"/>
              <a:t> </a:t>
            </a:r>
            <a:r>
              <a:rPr lang="en-US" dirty="0" err="1"/>
              <a:t>fa</a:t>
            </a:r>
            <a:r>
              <a:rPr lang="en-US" dirty="0"/>
              <a:t> </a:t>
            </a:r>
            <a:r>
              <a:rPr lang="en-US" dirty="0" err="1"/>
              <a:t>mia</a:t>
            </a:r>
            <a:r>
              <a:rPr lang="en-US" dirty="0" smtClean="0"/>
              <a:t>!</a:t>
            </a:r>
            <a:r>
              <a:rPr lang="en-US" dirty="0" smtClean="0">
                <a:effectLst/>
              </a:rPr>
              <a:t> </a:t>
            </a:r>
          </a:p>
          <a:p>
            <a:r>
              <a:rPr lang="en-US" i="1" dirty="0"/>
              <a:t>And my kiss will dissolve the silence that makes you mine</a:t>
            </a:r>
            <a:r>
              <a:rPr lang="en-US" i="1" dirty="0" smtClean="0"/>
              <a:t>!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125371" y="1579390"/>
            <a:ext cx="59063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mio</a:t>
            </a:r>
            <a:r>
              <a:rPr lang="en-US" dirty="0"/>
              <a:t> </a:t>
            </a:r>
            <a:r>
              <a:rPr lang="en-US" dirty="0" err="1"/>
              <a:t>mistero</a:t>
            </a:r>
            <a:r>
              <a:rPr lang="en-US" dirty="0"/>
              <a:t> </a:t>
            </a:r>
            <a:r>
              <a:rPr lang="en-US" dirty="0" err="1"/>
              <a:t>è</a:t>
            </a:r>
            <a:r>
              <a:rPr lang="en-US" dirty="0"/>
              <a:t> </a:t>
            </a:r>
            <a:r>
              <a:rPr lang="en-US" dirty="0" err="1"/>
              <a:t>chiuso</a:t>
            </a:r>
            <a:r>
              <a:rPr lang="en-US" dirty="0"/>
              <a:t> in me;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nome</a:t>
            </a:r>
            <a:r>
              <a:rPr lang="en-US" dirty="0"/>
              <a:t> </a:t>
            </a:r>
            <a:r>
              <a:rPr lang="en-US" dirty="0" err="1"/>
              <a:t>mio</a:t>
            </a:r>
            <a:r>
              <a:rPr lang="en-US" dirty="0"/>
              <a:t> </a:t>
            </a:r>
            <a:r>
              <a:rPr lang="en-US" dirty="0" err="1"/>
              <a:t>nessun</a:t>
            </a:r>
            <a:r>
              <a:rPr lang="en-US" dirty="0"/>
              <a:t> </a:t>
            </a:r>
            <a:r>
              <a:rPr lang="en-US" dirty="0" err="1"/>
              <a:t>saprà</a:t>
            </a:r>
            <a:r>
              <a:rPr lang="en-US" dirty="0"/>
              <a:t>! </a:t>
            </a:r>
            <a:endParaRPr lang="en-US" dirty="0" smtClean="0"/>
          </a:p>
          <a:p>
            <a:r>
              <a:rPr lang="en-US" i="1" dirty="0"/>
              <a:t>But my secret is hidden within me; none will know my name! </a:t>
            </a:r>
            <a:endParaRPr lang="en-US" i="1" dirty="0" smtClean="0"/>
          </a:p>
          <a:p>
            <a:r>
              <a:rPr lang="en-US" dirty="0"/>
              <a:t>No, No! Sulla </a:t>
            </a:r>
            <a:r>
              <a:rPr lang="en-US" dirty="0" err="1"/>
              <a:t>tua</a:t>
            </a:r>
            <a:r>
              <a:rPr lang="en-US" dirty="0"/>
              <a:t> </a:t>
            </a:r>
            <a:r>
              <a:rPr lang="en-US" dirty="0" err="1"/>
              <a:t>bocca</a:t>
            </a:r>
            <a:r>
              <a:rPr lang="en-US" dirty="0"/>
              <a:t> lo </a:t>
            </a:r>
            <a:r>
              <a:rPr lang="en-US" dirty="0" err="1"/>
              <a:t>dirò</a:t>
            </a:r>
            <a:r>
              <a:rPr lang="en-US" dirty="0"/>
              <a:t> </a:t>
            </a:r>
            <a:r>
              <a:rPr lang="en-US" dirty="0" err="1"/>
              <a:t>quando</a:t>
            </a:r>
            <a:r>
              <a:rPr lang="en-US" dirty="0"/>
              <a:t> la </a:t>
            </a:r>
            <a:r>
              <a:rPr lang="en-US" dirty="0" err="1"/>
              <a:t>luce</a:t>
            </a:r>
            <a:r>
              <a:rPr lang="en-US" dirty="0"/>
              <a:t> </a:t>
            </a:r>
            <a:r>
              <a:rPr lang="en-US" dirty="0" err="1"/>
              <a:t>splenderà</a:t>
            </a:r>
            <a:r>
              <a:rPr lang="en-US" dirty="0" smtClean="0">
                <a:effectLst/>
              </a:rPr>
              <a:t> </a:t>
            </a:r>
          </a:p>
          <a:p>
            <a:r>
              <a:rPr lang="en-US" i="1" dirty="0"/>
              <a:t>No, no! On your mouth I will say it when the light shines</a:t>
            </a:r>
            <a:r>
              <a:rPr lang="en-US" i="1" dirty="0" smtClean="0"/>
              <a:t>!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46181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7118" y="1077525"/>
            <a:ext cx="7785708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orchestration for the opera involves a very large orchestra: </a:t>
            </a:r>
          </a:p>
          <a:p>
            <a:r>
              <a:rPr lang="en-US" dirty="0"/>
              <a:t> </a:t>
            </a:r>
          </a:p>
          <a:p>
            <a:r>
              <a:rPr lang="en-US" u="sng" dirty="0"/>
              <a:t>Woodwinds</a:t>
            </a:r>
            <a:r>
              <a:rPr lang="en-US" dirty="0"/>
              <a:t>: 3 flutes (3rd doubling piccolo), 2 oboes, an English horn, 2 clarinets in B-flat, a bass clarinet, 2 bassoons, a contrabassoon, and 2 onstage Alto saxophones in E-</a:t>
            </a:r>
            <a:r>
              <a:rPr lang="en-US" dirty="0" smtClean="0"/>
              <a:t>flat</a:t>
            </a:r>
          </a:p>
          <a:p>
            <a:endParaRPr lang="en-US" dirty="0"/>
          </a:p>
          <a:p>
            <a:r>
              <a:rPr lang="en-US" u="sng" dirty="0"/>
              <a:t>brass</a:t>
            </a:r>
            <a:r>
              <a:rPr lang="en-US" dirty="0"/>
              <a:t>: 4 horns in F, 3 trumpets in F, 3 trombones, a contrabass trombone, 6 onstage trumpets in B-flat, 3 onstage trombones, and an onstage bass </a:t>
            </a:r>
            <a:r>
              <a:rPr lang="en-US" dirty="0" smtClean="0"/>
              <a:t>trombone</a:t>
            </a:r>
          </a:p>
          <a:p>
            <a:endParaRPr lang="en-US" dirty="0"/>
          </a:p>
          <a:p>
            <a:r>
              <a:rPr lang="en-US" u="sng" dirty="0"/>
              <a:t>percussion</a:t>
            </a:r>
            <a:r>
              <a:rPr lang="en-US" dirty="0"/>
              <a:t>: timpani, cymbals, gong, a triangle, a snare drum, a bass drum, a tam-tam, a glockenspiel, a xylophone, a bass xylophone, tubular bells, tuned Chinese gongs, an onstage wood block, and an onstage large </a:t>
            </a:r>
            <a:r>
              <a:rPr lang="en-US" dirty="0" smtClean="0"/>
              <a:t>gong</a:t>
            </a:r>
          </a:p>
          <a:p>
            <a:endParaRPr lang="en-US" dirty="0"/>
          </a:p>
          <a:p>
            <a:r>
              <a:rPr lang="en-US" u="sng" dirty="0"/>
              <a:t>keyboards</a:t>
            </a:r>
            <a:r>
              <a:rPr lang="en-US" dirty="0"/>
              <a:t>: celesta, and an </a:t>
            </a:r>
            <a:r>
              <a:rPr lang="en-US" dirty="0" smtClean="0"/>
              <a:t>organ</a:t>
            </a:r>
          </a:p>
          <a:p>
            <a:endParaRPr lang="en-US" dirty="0"/>
          </a:p>
          <a:p>
            <a:r>
              <a:rPr lang="en-US" u="sng" dirty="0"/>
              <a:t>strings</a:t>
            </a:r>
            <a:r>
              <a:rPr lang="en-US" dirty="0"/>
              <a:t>: 2 harps, 1st and 2nd violins, violas, violoncellos, and double basses</a:t>
            </a:r>
          </a:p>
        </p:txBody>
      </p:sp>
    </p:spTree>
    <p:extLst>
      <p:ext uri="{BB962C8B-B14F-4D97-AF65-F5344CB8AC3E}">
        <p14:creationId xmlns:p14="http://schemas.microsoft.com/office/powerpoint/2010/main" val="697899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Wedding March (</a:t>
            </a:r>
            <a:r>
              <a:rPr lang="en-US" sz="2800" dirty="0"/>
              <a:t>from </a:t>
            </a:r>
            <a:r>
              <a:rPr lang="en-US" sz="2800" dirty="0" smtClean="0"/>
              <a:t>A Midsummer Night’s Dream)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53595" y="1877789"/>
            <a:ext cx="7568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 of the incidental music to the play by William Shakespeare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51481" y="1231458"/>
            <a:ext cx="5011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Composer: </a:t>
            </a:r>
            <a:r>
              <a:rPr lang="en-US" dirty="0" smtClean="0"/>
              <a:t>Felix Mendelssohn </a:t>
            </a:r>
            <a:r>
              <a:rPr lang="en-US" dirty="0"/>
              <a:t>(1809-1847) German 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3595" y="2940162"/>
            <a:ext cx="7721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Overture composed in 1826 (Mendelssohn was 17)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3595" y="3332849"/>
            <a:ext cx="8351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Incidental music composed on commission from </a:t>
            </a:r>
            <a:r>
              <a:rPr lang="en-US" dirty="0"/>
              <a:t>King Frederick William IV of Prussia 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3595" y="3725536"/>
            <a:ext cx="8351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Orchestration: The overture is scored for two flutes, two oboes, two clarinets, two bassoons, two horns, two trumpets, </a:t>
            </a:r>
            <a:r>
              <a:rPr lang="en-US" dirty="0" err="1"/>
              <a:t>ophicleide</a:t>
            </a:r>
            <a:r>
              <a:rPr lang="en-US" dirty="0"/>
              <a:t>, timpani and strings. The incidental music adds a third trumpet, three trombones, triangle and cymbals to this scoring </a:t>
            </a:r>
          </a:p>
        </p:txBody>
      </p:sp>
      <p:pic>
        <p:nvPicPr>
          <p:cNvPr id="3" name="10 Wedding March (from Midsummer Night's Dream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298" y="5523033"/>
            <a:ext cx="8128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3595" y="2270476"/>
            <a:ext cx="7918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Incidental </a:t>
            </a:r>
            <a:r>
              <a:rPr lang="en-US" dirty="0" smtClean="0"/>
              <a:t>music: </a:t>
            </a:r>
            <a:r>
              <a:rPr lang="en-US" dirty="0"/>
              <a:t>music that was meant to be played as transitions between scenes or acts of the play, or to accompany dancing by the actors, etc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869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6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9" grpId="0"/>
      <p:bldP spid="10" grpId="0"/>
      <p:bldP spid="1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Fanfare for the Common Man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4288" y="1812942"/>
            <a:ext cx="7568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Considered to have developed the first uniquely </a:t>
            </a:r>
            <a:r>
              <a:rPr lang="en-US" dirty="0" smtClean="0"/>
              <a:t>American “sound,” or </a:t>
            </a:r>
            <a:r>
              <a:rPr lang="en-US" dirty="0"/>
              <a:t>style of composition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51481" y="1231458"/>
            <a:ext cx="4795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Composer: Aaron Copland (1900-1990) </a:t>
            </a:r>
            <a:r>
              <a:rPr lang="en-US" dirty="0" smtClean="0"/>
              <a:t>American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4288" y="2915181"/>
            <a:ext cx="7721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ritten </a:t>
            </a:r>
            <a:r>
              <a:rPr lang="en-US" dirty="0"/>
              <a:t>in </a:t>
            </a:r>
            <a:r>
              <a:rPr lang="en-US" dirty="0" smtClean="0"/>
              <a:t>1942, commissioned by the </a:t>
            </a:r>
            <a:r>
              <a:rPr lang="en-US" dirty="0"/>
              <a:t>Cincinnati Symphony Orchestra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4288" y="3327801"/>
            <a:ext cx="8351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Composed as a remembrance to the US entry into the Second World War, inspired by a famous 1942 speech of vice president Henry A. Wallace where he </a:t>
            </a:r>
            <a:r>
              <a:rPr lang="en-US" dirty="0" smtClean="0"/>
              <a:t>foresaw </a:t>
            </a:r>
            <a:r>
              <a:rPr lang="en-US" dirty="0"/>
              <a:t>the dawning of the "Century of the Common Man."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288" y="4294418"/>
            <a:ext cx="8351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Orchestration: four </a:t>
            </a:r>
            <a:r>
              <a:rPr lang="en-US" dirty="0" err="1"/>
              <a:t>french</a:t>
            </a:r>
            <a:r>
              <a:rPr lang="en-US" dirty="0"/>
              <a:t> horns (in F), three trumpets (in B</a:t>
            </a:r>
            <a:r>
              <a:rPr lang="en-US" altLang="ja-JP" dirty="0"/>
              <a:t>♭</a:t>
            </a:r>
            <a:r>
              <a:rPr lang="en-US" dirty="0"/>
              <a:t>), three trombones, tuba, timpani, tam-tam, bass drum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4288" y="2502561"/>
            <a:ext cx="734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Fanfare: generally </a:t>
            </a:r>
            <a:r>
              <a:rPr lang="en-US" dirty="0"/>
              <a:t>considered to be a short work for brass and </a:t>
            </a:r>
            <a:r>
              <a:rPr lang="en-US" dirty="0" smtClean="0"/>
              <a:t>percussion </a:t>
            </a:r>
            <a:endParaRPr lang="en-US" dirty="0"/>
          </a:p>
        </p:txBody>
      </p:sp>
      <p:pic>
        <p:nvPicPr>
          <p:cNvPr id="6" name="01 Fanfare for the Common Ma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5362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51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90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9" grpId="0"/>
      <p:bldP spid="10" grpId="0"/>
      <p:bldP spid="1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Selections from Peer </a:t>
            </a:r>
            <a:r>
              <a:rPr lang="en-US" sz="2800" dirty="0" err="1" smtClean="0"/>
              <a:t>Gynt</a:t>
            </a:r>
            <a:r>
              <a:rPr lang="en-US" sz="2800" dirty="0" smtClean="0"/>
              <a:t> Suite #1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30517" y="1812942"/>
            <a:ext cx="7568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trongly </a:t>
            </a:r>
            <a:r>
              <a:rPr lang="en-US" dirty="0"/>
              <a:t>influenced by Norwegian folk music </a:t>
            </a:r>
            <a:r>
              <a:rPr lang="en-US" dirty="0" smtClean="0"/>
              <a:t>(“Nationalist” composer)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51481" y="1231458"/>
            <a:ext cx="473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Composer: </a:t>
            </a:r>
            <a:r>
              <a:rPr lang="en-US" dirty="0" err="1"/>
              <a:t>Edvard</a:t>
            </a:r>
            <a:r>
              <a:rPr lang="en-US" dirty="0"/>
              <a:t> Grieg (1843-1907) Norwegian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0517" y="3547317"/>
            <a:ext cx="7721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Selection #1 – Morning Mood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0517" y="3940776"/>
            <a:ext cx="8351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Selection #2 – In the Hall of the Mountain King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0517" y="3153858"/>
            <a:ext cx="8351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Orchestration: </a:t>
            </a:r>
            <a:r>
              <a:rPr lang="en-US" dirty="0"/>
              <a:t>Traditional symphonic </a:t>
            </a:r>
            <a:r>
              <a:rPr lang="en-US" dirty="0" smtClean="0"/>
              <a:t>orchestra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0517" y="2206401"/>
            <a:ext cx="7348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Peer </a:t>
            </a:r>
            <a:r>
              <a:rPr lang="en-US" dirty="0" err="1"/>
              <a:t>Gynt</a:t>
            </a:r>
            <a:r>
              <a:rPr lang="en-US" dirty="0"/>
              <a:t> Suite #1 is a collection of 4 pieces excerpted from the incidental music he wrote for a play written by the Norwegian playwright and poet Heinrich Ibsen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517" y="4334235"/>
            <a:ext cx="8351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Pizzacato</a:t>
            </a:r>
            <a:r>
              <a:rPr lang="en-US" dirty="0"/>
              <a:t>:</a:t>
            </a:r>
            <a:r>
              <a:rPr lang="en-US" dirty="0" smtClean="0"/>
              <a:t> string players pluck the strings rather than drawing the bow across them</a:t>
            </a:r>
            <a:endParaRPr lang="en-US" dirty="0"/>
          </a:p>
        </p:txBody>
      </p:sp>
      <p:pic>
        <p:nvPicPr>
          <p:cNvPr id="6" name="01 Morning Mood (from Peer Gynt Suite No. 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5628871"/>
            <a:ext cx="812800" cy="812800"/>
          </a:xfrm>
          <a:prstGeom prst="rect">
            <a:avLst/>
          </a:prstGeom>
        </p:spPr>
      </p:pic>
      <p:pic>
        <p:nvPicPr>
          <p:cNvPr id="7" name="40 In the Hall of the Mountain King (from Peer Gynt Suite No. 1)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9161" y="5628871"/>
            <a:ext cx="812800" cy="812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0517" y="4727694"/>
            <a:ext cx="8351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Tempo: The speed at which a piece of music is performed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0517" y="5121153"/>
            <a:ext cx="8351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Dynamic: The aspect of music relating to the degree of loudness</a:t>
            </a:r>
          </a:p>
        </p:txBody>
      </p:sp>
    </p:spTree>
    <p:extLst>
      <p:ext uri="{BB962C8B-B14F-4D97-AF65-F5344CB8AC3E}">
        <p14:creationId xmlns:p14="http://schemas.microsoft.com/office/powerpoint/2010/main" val="1357206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24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631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9" grpId="0"/>
      <p:bldP spid="10" grpId="0"/>
      <p:bldP spid="12" grpId="0"/>
      <p:bldP spid="3" grpId="0"/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Assignment for Thursday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30517" y="1812942"/>
            <a:ext cx="7568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Please read the Book of Genesis (from the bible). You can go to </a:t>
            </a:r>
            <a:r>
              <a:rPr lang="en-US" dirty="0" err="1" smtClean="0"/>
              <a:t>Biblegateway.com</a:t>
            </a:r>
            <a:r>
              <a:rPr lang="en-US" dirty="0" smtClean="0"/>
              <a:t> and read it online. The version doesn’t matter.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0517" y="3547317"/>
            <a:ext cx="7721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 if you’re really feeling like it, you can </a:t>
            </a:r>
            <a:r>
              <a:rPr lang="en-US" dirty="0" err="1" smtClean="0"/>
              <a:t>google</a:t>
            </a:r>
            <a:r>
              <a:rPr lang="en-US" dirty="0" smtClean="0"/>
              <a:t> “The Creation” by Haydn and do some background reading on that piece.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0517" y="2669379"/>
            <a:ext cx="8351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 </a:t>
            </a:r>
            <a:r>
              <a:rPr lang="en-US" dirty="0" err="1" smtClean="0"/>
              <a:t>google</a:t>
            </a:r>
            <a:r>
              <a:rPr lang="en-US" dirty="0" smtClean="0"/>
              <a:t> “Paradise Lost” by Milton and read the </a:t>
            </a:r>
            <a:r>
              <a:rPr lang="en-US" dirty="0" err="1" smtClean="0"/>
              <a:t>wikipedia</a:t>
            </a:r>
            <a:r>
              <a:rPr lang="en-US" dirty="0" smtClean="0"/>
              <a:t> article for some 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906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741</Words>
  <Application>Microsoft Macintosh PowerPoint</Application>
  <PresentationFormat>On-screen Show (4:3)</PresentationFormat>
  <Paragraphs>64</Paragraphs>
  <Slides>7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Nessun Dorma (from Turandot)</vt:lpstr>
      <vt:lpstr>PowerPoint Presentation</vt:lpstr>
      <vt:lpstr>PowerPoint Presentation</vt:lpstr>
      <vt:lpstr>Wedding March (from A Midsummer Night’s Dream)</vt:lpstr>
      <vt:lpstr>Fanfare for the Common Man</vt:lpstr>
      <vt:lpstr>Selections from Peer Gynt Suite #1</vt:lpstr>
      <vt:lpstr>Assignment for Thursday</vt:lpstr>
    </vt:vector>
  </TitlesOfParts>
  <Company>California State University, Chico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dorma - Puccini</dc:title>
  <dc:creator>David Scholz</dc:creator>
  <cp:lastModifiedBy>David Scholz</cp:lastModifiedBy>
  <cp:revision>16</cp:revision>
  <dcterms:created xsi:type="dcterms:W3CDTF">2012-09-09T02:03:15Z</dcterms:created>
  <dcterms:modified xsi:type="dcterms:W3CDTF">2012-09-11T19:27:02Z</dcterms:modified>
</cp:coreProperties>
</file>