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m4a" ContentType="audi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6" d="100"/>
          <a:sy n="116" d="100"/>
        </p:scale>
        <p:origin x="-104"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984C85-6DA8-2A45-8D1E-0EB9083A2378}" type="datetimeFigureOut">
              <a:rPr lang="en-US" smtClean="0"/>
              <a:t>10/11/12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65D4-DF06-ED49-9C94-3E089D24DAFC}" type="slidenum">
              <a:rPr lang="en-US" smtClean="0"/>
              <a:t>‹#›</a:t>
            </a:fld>
            <a:endParaRPr lang="en-US"/>
          </a:p>
        </p:txBody>
      </p:sp>
    </p:spTree>
    <p:extLst>
      <p:ext uri="{BB962C8B-B14F-4D97-AF65-F5344CB8AC3E}">
        <p14:creationId xmlns:p14="http://schemas.microsoft.com/office/powerpoint/2010/main" val="3539468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984C85-6DA8-2A45-8D1E-0EB9083A2378}" type="datetimeFigureOut">
              <a:rPr lang="en-US" smtClean="0"/>
              <a:t>10/11/12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65D4-DF06-ED49-9C94-3E089D24DAFC}" type="slidenum">
              <a:rPr lang="en-US" smtClean="0"/>
              <a:t>‹#›</a:t>
            </a:fld>
            <a:endParaRPr lang="en-US"/>
          </a:p>
        </p:txBody>
      </p:sp>
    </p:spTree>
    <p:extLst>
      <p:ext uri="{BB962C8B-B14F-4D97-AF65-F5344CB8AC3E}">
        <p14:creationId xmlns:p14="http://schemas.microsoft.com/office/powerpoint/2010/main" val="401273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984C85-6DA8-2A45-8D1E-0EB9083A2378}" type="datetimeFigureOut">
              <a:rPr lang="en-US" smtClean="0"/>
              <a:t>10/11/12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65D4-DF06-ED49-9C94-3E089D24DAFC}" type="slidenum">
              <a:rPr lang="en-US" smtClean="0"/>
              <a:t>‹#›</a:t>
            </a:fld>
            <a:endParaRPr lang="en-US"/>
          </a:p>
        </p:txBody>
      </p:sp>
    </p:spTree>
    <p:extLst>
      <p:ext uri="{BB962C8B-B14F-4D97-AF65-F5344CB8AC3E}">
        <p14:creationId xmlns:p14="http://schemas.microsoft.com/office/powerpoint/2010/main" val="3002157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984C85-6DA8-2A45-8D1E-0EB9083A2378}" type="datetimeFigureOut">
              <a:rPr lang="en-US" smtClean="0"/>
              <a:t>10/11/12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65D4-DF06-ED49-9C94-3E089D24DAFC}" type="slidenum">
              <a:rPr lang="en-US" smtClean="0"/>
              <a:t>‹#›</a:t>
            </a:fld>
            <a:endParaRPr lang="en-US"/>
          </a:p>
        </p:txBody>
      </p:sp>
    </p:spTree>
    <p:extLst>
      <p:ext uri="{BB962C8B-B14F-4D97-AF65-F5344CB8AC3E}">
        <p14:creationId xmlns:p14="http://schemas.microsoft.com/office/powerpoint/2010/main" val="3779535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84C85-6DA8-2A45-8D1E-0EB9083A2378}" type="datetimeFigureOut">
              <a:rPr lang="en-US" smtClean="0"/>
              <a:t>10/11/12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65D4-DF06-ED49-9C94-3E089D24DAFC}" type="slidenum">
              <a:rPr lang="en-US" smtClean="0"/>
              <a:t>‹#›</a:t>
            </a:fld>
            <a:endParaRPr lang="en-US"/>
          </a:p>
        </p:txBody>
      </p:sp>
    </p:spTree>
    <p:extLst>
      <p:ext uri="{BB962C8B-B14F-4D97-AF65-F5344CB8AC3E}">
        <p14:creationId xmlns:p14="http://schemas.microsoft.com/office/powerpoint/2010/main" val="2291535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984C85-6DA8-2A45-8D1E-0EB9083A2378}" type="datetimeFigureOut">
              <a:rPr lang="en-US" smtClean="0"/>
              <a:t>10/11/12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65D4-DF06-ED49-9C94-3E089D24DAFC}" type="slidenum">
              <a:rPr lang="en-US" smtClean="0"/>
              <a:t>‹#›</a:t>
            </a:fld>
            <a:endParaRPr lang="en-US"/>
          </a:p>
        </p:txBody>
      </p:sp>
    </p:spTree>
    <p:extLst>
      <p:ext uri="{BB962C8B-B14F-4D97-AF65-F5344CB8AC3E}">
        <p14:creationId xmlns:p14="http://schemas.microsoft.com/office/powerpoint/2010/main" val="189260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984C85-6DA8-2A45-8D1E-0EB9083A2378}" type="datetimeFigureOut">
              <a:rPr lang="en-US" smtClean="0"/>
              <a:t>10/11/12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B565D4-DF06-ED49-9C94-3E089D24DAFC}" type="slidenum">
              <a:rPr lang="en-US" smtClean="0"/>
              <a:t>‹#›</a:t>
            </a:fld>
            <a:endParaRPr lang="en-US"/>
          </a:p>
        </p:txBody>
      </p:sp>
    </p:spTree>
    <p:extLst>
      <p:ext uri="{BB962C8B-B14F-4D97-AF65-F5344CB8AC3E}">
        <p14:creationId xmlns:p14="http://schemas.microsoft.com/office/powerpoint/2010/main" val="3877403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984C85-6DA8-2A45-8D1E-0EB9083A2378}" type="datetimeFigureOut">
              <a:rPr lang="en-US" smtClean="0"/>
              <a:t>10/11/12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565D4-DF06-ED49-9C94-3E089D24DAFC}" type="slidenum">
              <a:rPr lang="en-US" smtClean="0"/>
              <a:t>‹#›</a:t>
            </a:fld>
            <a:endParaRPr lang="en-US"/>
          </a:p>
        </p:txBody>
      </p:sp>
    </p:spTree>
    <p:extLst>
      <p:ext uri="{BB962C8B-B14F-4D97-AF65-F5344CB8AC3E}">
        <p14:creationId xmlns:p14="http://schemas.microsoft.com/office/powerpoint/2010/main" val="1505971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984C85-6DA8-2A45-8D1E-0EB9083A2378}" type="datetimeFigureOut">
              <a:rPr lang="en-US" smtClean="0"/>
              <a:t>10/11/12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B565D4-DF06-ED49-9C94-3E089D24DAFC}" type="slidenum">
              <a:rPr lang="en-US" smtClean="0"/>
              <a:t>‹#›</a:t>
            </a:fld>
            <a:endParaRPr lang="en-US"/>
          </a:p>
        </p:txBody>
      </p:sp>
    </p:spTree>
    <p:extLst>
      <p:ext uri="{BB962C8B-B14F-4D97-AF65-F5344CB8AC3E}">
        <p14:creationId xmlns:p14="http://schemas.microsoft.com/office/powerpoint/2010/main" val="1168623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984C85-6DA8-2A45-8D1E-0EB9083A2378}" type="datetimeFigureOut">
              <a:rPr lang="en-US" smtClean="0"/>
              <a:t>10/11/12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65D4-DF06-ED49-9C94-3E089D24DAFC}" type="slidenum">
              <a:rPr lang="en-US" smtClean="0"/>
              <a:t>‹#›</a:t>
            </a:fld>
            <a:endParaRPr lang="en-US"/>
          </a:p>
        </p:txBody>
      </p:sp>
    </p:spTree>
    <p:extLst>
      <p:ext uri="{BB962C8B-B14F-4D97-AF65-F5344CB8AC3E}">
        <p14:creationId xmlns:p14="http://schemas.microsoft.com/office/powerpoint/2010/main" val="3610120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984C85-6DA8-2A45-8D1E-0EB9083A2378}" type="datetimeFigureOut">
              <a:rPr lang="en-US" smtClean="0"/>
              <a:t>10/11/12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65D4-DF06-ED49-9C94-3E089D24DAFC}" type="slidenum">
              <a:rPr lang="en-US" smtClean="0"/>
              <a:t>‹#›</a:t>
            </a:fld>
            <a:endParaRPr lang="en-US"/>
          </a:p>
        </p:txBody>
      </p:sp>
    </p:spTree>
    <p:extLst>
      <p:ext uri="{BB962C8B-B14F-4D97-AF65-F5344CB8AC3E}">
        <p14:creationId xmlns:p14="http://schemas.microsoft.com/office/powerpoint/2010/main" val="8015339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984C85-6DA8-2A45-8D1E-0EB9083A2378}" type="datetimeFigureOut">
              <a:rPr lang="en-US" smtClean="0"/>
              <a:t>10/11/12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B565D4-DF06-ED49-9C94-3E089D24DAFC}" type="slidenum">
              <a:rPr lang="en-US" smtClean="0"/>
              <a:t>‹#›</a:t>
            </a:fld>
            <a:endParaRPr lang="en-US"/>
          </a:p>
        </p:txBody>
      </p:sp>
    </p:spTree>
    <p:extLst>
      <p:ext uri="{BB962C8B-B14F-4D97-AF65-F5344CB8AC3E}">
        <p14:creationId xmlns:p14="http://schemas.microsoft.com/office/powerpoint/2010/main" val="372810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1.png"/><Relationship Id="rId1" Type="http://schemas.microsoft.com/office/2007/relationships/media" Target="../media/media1.m4a"/><Relationship Id="rId2" Type="http://schemas.openxmlformats.org/officeDocument/2006/relationships/audio" Target="../media/media1.m4a"/></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When I am Laid in Earth</a:t>
            </a:r>
            <a:endParaRPr lang="en-US" dirty="0"/>
          </a:p>
        </p:txBody>
      </p:sp>
      <p:sp>
        <p:nvSpPr>
          <p:cNvPr id="6" name="TextBox 5"/>
          <p:cNvSpPr txBox="1"/>
          <p:nvPr/>
        </p:nvSpPr>
        <p:spPr>
          <a:xfrm>
            <a:off x="457200" y="1417638"/>
            <a:ext cx="3711736" cy="369332"/>
          </a:xfrm>
          <a:prstGeom prst="rect">
            <a:avLst/>
          </a:prstGeom>
          <a:noFill/>
        </p:spPr>
        <p:txBody>
          <a:bodyPr wrap="none" rtlCol="0">
            <a:spAutoFit/>
          </a:bodyPr>
          <a:lstStyle/>
          <a:p>
            <a:r>
              <a:rPr lang="en-US" dirty="0" smtClean="0"/>
              <a:t>Composer: Henry Purcell (1659-1695)</a:t>
            </a:r>
            <a:endParaRPr lang="en-US" dirty="0"/>
          </a:p>
        </p:txBody>
      </p:sp>
      <p:sp>
        <p:nvSpPr>
          <p:cNvPr id="7" name="TextBox 6"/>
          <p:cNvSpPr txBox="1"/>
          <p:nvPr/>
        </p:nvSpPr>
        <p:spPr>
          <a:xfrm>
            <a:off x="457200" y="1840942"/>
            <a:ext cx="3645349" cy="369332"/>
          </a:xfrm>
          <a:prstGeom prst="rect">
            <a:avLst/>
          </a:prstGeom>
          <a:noFill/>
        </p:spPr>
        <p:txBody>
          <a:bodyPr wrap="none" rtlCol="0">
            <a:spAutoFit/>
          </a:bodyPr>
          <a:lstStyle/>
          <a:p>
            <a:r>
              <a:rPr lang="en-US" dirty="0" smtClean="0"/>
              <a:t>English composer of the Baroque era</a:t>
            </a:r>
            <a:endParaRPr lang="en-US" dirty="0"/>
          </a:p>
        </p:txBody>
      </p:sp>
      <p:sp>
        <p:nvSpPr>
          <p:cNvPr id="8" name="TextBox 7"/>
          <p:cNvSpPr txBox="1"/>
          <p:nvPr/>
        </p:nvSpPr>
        <p:spPr>
          <a:xfrm>
            <a:off x="457200" y="2264246"/>
            <a:ext cx="7457228" cy="369332"/>
          </a:xfrm>
          <a:prstGeom prst="rect">
            <a:avLst/>
          </a:prstGeom>
          <a:noFill/>
        </p:spPr>
        <p:txBody>
          <a:bodyPr wrap="square" rtlCol="0">
            <a:spAutoFit/>
          </a:bodyPr>
          <a:lstStyle/>
          <a:p>
            <a:r>
              <a:rPr lang="en-US" dirty="0"/>
              <a:t>Wrote much music for the theater as well as church music (anthems, etc.</a:t>
            </a:r>
            <a:r>
              <a:rPr lang="en-US" dirty="0" smtClean="0"/>
              <a:t>)</a:t>
            </a:r>
            <a:endParaRPr lang="en-US" dirty="0"/>
          </a:p>
        </p:txBody>
      </p:sp>
      <p:sp>
        <p:nvSpPr>
          <p:cNvPr id="9" name="TextBox 8"/>
          <p:cNvSpPr txBox="1"/>
          <p:nvPr/>
        </p:nvSpPr>
        <p:spPr>
          <a:xfrm>
            <a:off x="457200" y="2687550"/>
            <a:ext cx="7457228" cy="646331"/>
          </a:xfrm>
          <a:prstGeom prst="rect">
            <a:avLst/>
          </a:prstGeom>
          <a:noFill/>
        </p:spPr>
        <p:txBody>
          <a:bodyPr wrap="square" rtlCol="0">
            <a:spAutoFit/>
          </a:bodyPr>
          <a:lstStyle/>
          <a:p>
            <a:r>
              <a:rPr lang="en-US" dirty="0"/>
              <a:t>He is the only Englishman to simultaneously hold the position of organist for Westminster Abbey and for the Chapel </a:t>
            </a:r>
            <a:r>
              <a:rPr lang="en-US" dirty="0" smtClean="0"/>
              <a:t>Royal</a:t>
            </a:r>
            <a:endParaRPr lang="en-US" dirty="0"/>
          </a:p>
        </p:txBody>
      </p:sp>
      <p:sp>
        <p:nvSpPr>
          <p:cNvPr id="10" name="TextBox 9"/>
          <p:cNvSpPr txBox="1"/>
          <p:nvPr/>
        </p:nvSpPr>
        <p:spPr>
          <a:xfrm>
            <a:off x="457200" y="3387853"/>
            <a:ext cx="7577652" cy="369332"/>
          </a:xfrm>
          <a:prstGeom prst="rect">
            <a:avLst/>
          </a:prstGeom>
          <a:noFill/>
        </p:spPr>
        <p:txBody>
          <a:bodyPr wrap="square" rtlCol="0">
            <a:spAutoFit/>
          </a:bodyPr>
          <a:lstStyle/>
          <a:p>
            <a:r>
              <a:rPr lang="en-US" dirty="0"/>
              <a:t>He is buried next to the organ in Westminster Abbey (dead at 35 years old)</a:t>
            </a:r>
            <a:r>
              <a:rPr lang="en-US" dirty="0" smtClean="0">
                <a:effectLst/>
              </a:rPr>
              <a:t> </a:t>
            </a:r>
            <a:endParaRPr lang="en-US" dirty="0"/>
          </a:p>
        </p:txBody>
      </p:sp>
      <p:sp>
        <p:nvSpPr>
          <p:cNvPr id="11" name="TextBox 10"/>
          <p:cNvSpPr txBox="1"/>
          <p:nvPr/>
        </p:nvSpPr>
        <p:spPr>
          <a:xfrm>
            <a:off x="457200" y="3811157"/>
            <a:ext cx="6612363" cy="646331"/>
          </a:xfrm>
          <a:prstGeom prst="rect">
            <a:avLst/>
          </a:prstGeom>
          <a:noFill/>
        </p:spPr>
        <p:txBody>
          <a:bodyPr wrap="square" rtlCol="0">
            <a:spAutoFit/>
          </a:bodyPr>
          <a:lstStyle/>
          <a:p>
            <a:r>
              <a:rPr lang="en-US" dirty="0" smtClean="0"/>
              <a:t>“When I am laid in earth” (commonly known as “Dido’s Lament”) is from the opera “Dido and Aeneas” written in 1668</a:t>
            </a:r>
            <a:endParaRPr lang="en-US" dirty="0"/>
          </a:p>
        </p:txBody>
      </p:sp>
      <p:sp>
        <p:nvSpPr>
          <p:cNvPr id="13" name="Rectangle 12"/>
          <p:cNvSpPr/>
          <p:nvPr/>
        </p:nvSpPr>
        <p:spPr>
          <a:xfrm>
            <a:off x="457200" y="4511459"/>
            <a:ext cx="8048400" cy="646331"/>
          </a:xfrm>
          <a:prstGeom prst="rect">
            <a:avLst/>
          </a:prstGeom>
        </p:spPr>
        <p:txBody>
          <a:bodyPr wrap="square">
            <a:spAutoFit/>
          </a:bodyPr>
          <a:lstStyle/>
          <a:p>
            <a:r>
              <a:rPr lang="en-US" dirty="0"/>
              <a:t>Employs the use of a “ground bass” where a bass line is repeated numerous times while other melodies are played over it. </a:t>
            </a:r>
            <a:r>
              <a:rPr lang="en-US" dirty="0" smtClean="0"/>
              <a:t>(in this case chromatic)</a:t>
            </a:r>
            <a:endParaRPr lang="en-US" dirty="0"/>
          </a:p>
        </p:txBody>
      </p:sp>
    </p:spTree>
    <p:extLst>
      <p:ext uri="{BB962C8B-B14F-4D97-AF65-F5344CB8AC3E}">
        <p14:creationId xmlns:p14="http://schemas.microsoft.com/office/powerpoint/2010/main" val="29214164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dissolv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7905" y="558384"/>
            <a:ext cx="8101239" cy="923330"/>
          </a:xfrm>
          <a:prstGeom prst="rect">
            <a:avLst/>
          </a:prstGeom>
          <a:noFill/>
        </p:spPr>
        <p:txBody>
          <a:bodyPr wrap="square" rtlCol="0">
            <a:spAutoFit/>
          </a:bodyPr>
          <a:lstStyle/>
          <a:p>
            <a:r>
              <a:rPr lang="en-US" dirty="0"/>
              <a:t>Brief synopsis of Dido and Aeneas: Dido, Queen of Carthage, loves the Trojan warrior Aeneas; eventually he abandons her and this “lament” is what she sings as she prepares for her death, which she considers preferable to living without him</a:t>
            </a:r>
            <a:r>
              <a:rPr lang="en-US" dirty="0" smtClean="0"/>
              <a:t>.</a:t>
            </a:r>
            <a:endParaRPr lang="en-US" dirty="0"/>
          </a:p>
        </p:txBody>
      </p:sp>
      <p:sp>
        <p:nvSpPr>
          <p:cNvPr id="3" name="TextBox 2"/>
          <p:cNvSpPr txBox="1"/>
          <p:nvPr/>
        </p:nvSpPr>
        <p:spPr>
          <a:xfrm>
            <a:off x="437905" y="1759093"/>
            <a:ext cx="8101239" cy="1477328"/>
          </a:xfrm>
          <a:prstGeom prst="rect">
            <a:avLst/>
          </a:prstGeom>
          <a:noFill/>
        </p:spPr>
        <p:txBody>
          <a:bodyPr wrap="square" rtlCol="0">
            <a:spAutoFit/>
          </a:bodyPr>
          <a:lstStyle/>
          <a:p>
            <a:r>
              <a:rPr lang="en-US" dirty="0" smtClean="0"/>
              <a:t>Text:</a:t>
            </a:r>
          </a:p>
          <a:p>
            <a:r>
              <a:rPr lang="en-US" dirty="0"/>
              <a:t>When I am laid, am laid in earth, May my wrongs create</a:t>
            </a:r>
          </a:p>
          <a:p>
            <a:r>
              <a:rPr lang="en-US" dirty="0"/>
              <a:t>No trouble, no trouble in thy breast;</a:t>
            </a:r>
          </a:p>
          <a:p>
            <a:r>
              <a:rPr lang="en-US" dirty="0"/>
              <a:t>Remember me, remember me, but ah! forget my fate.</a:t>
            </a:r>
          </a:p>
          <a:p>
            <a:r>
              <a:rPr lang="en-US" dirty="0"/>
              <a:t>Remember me, but ah! forget my fate</a:t>
            </a:r>
            <a:r>
              <a:rPr lang="en-US" dirty="0" smtClean="0"/>
              <a:t>.</a:t>
            </a:r>
            <a:endParaRPr lang="en-US" dirty="0"/>
          </a:p>
        </p:txBody>
      </p:sp>
      <p:sp>
        <p:nvSpPr>
          <p:cNvPr id="4" name="TextBox 3"/>
          <p:cNvSpPr txBox="1"/>
          <p:nvPr/>
        </p:nvSpPr>
        <p:spPr>
          <a:xfrm>
            <a:off x="437905" y="3513800"/>
            <a:ext cx="7466277" cy="369332"/>
          </a:xfrm>
          <a:prstGeom prst="rect">
            <a:avLst/>
          </a:prstGeom>
          <a:noFill/>
        </p:spPr>
        <p:txBody>
          <a:bodyPr wrap="square" rtlCol="0">
            <a:spAutoFit/>
          </a:bodyPr>
          <a:lstStyle/>
          <a:p>
            <a:r>
              <a:rPr lang="en-US" dirty="0"/>
              <a:t>Listen for the ground bass (how many times is it repeated</a:t>
            </a:r>
            <a:r>
              <a:rPr lang="en-US" dirty="0" smtClean="0"/>
              <a:t>)</a:t>
            </a:r>
            <a:endParaRPr lang="en-US" dirty="0"/>
          </a:p>
        </p:txBody>
      </p:sp>
      <p:sp>
        <p:nvSpPr>
          <p:cNvPr id="5" name="TextBox 4"/>
          <p:cNvSpPr txBox="1"/>
          <p:nvPr/>
        </p:nvSpPr>
        <p:spPr>
          <a:xfrm>
            <a:off x="437905" y="4160512"/>
            <a:ext cx="4547263" cy="369332"/>
          </a:xfrm>
          <a:prstGeom prst="rect">
            <a:avLst/>
          </a:prstGeom>
          <a:noFill/>
        </p:spPr>
        <p:txBody>
          <a:bodyPr wrap="none" rtlCol="0">
            <a:spAutoFit/>
          </a:bodyPr>
          <a:lstStyle/>
          <a:p>
            <a:r>
              <a:rPr lang="en-US" dirty="0" smtClean="0"/>
              <a:t>What sort of atmosphere does the aria evoke?</a:t>
            </a:r>
          </a:p>
        </p:txBody>
      </p:sp>
      <p:pic>
        <p:nvPicPr>
          <p:cNvPr id="6" name="06 Dido &amp; Aeneas, Act 3_ _When I Am Laid in Earth_ [Dido].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7905" y="5617445"/>
            <a:ext cx="812800" cy="812800"/>
          </a:xfrm>
          <a:prstGeom prst="rect">
            <a:avLst/>
          </a:prstGeom>
        </p:spPr>
      </p:pic>
    </p:spTree>
    <p:extLst>
      <p:ext uri="{BB962C8B-B14F-4D97-AF65-F5344CB8AC3E}">
        <p14:creationId xmlns:p14="http://schemas.microsoft.com/office/powerpoint/2010/main" val="7320908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234451" fill="hold"/>
                                        <p:tgtEl>
                                          <p:spTgt spid="6"/>
                                        </p:tgtEl>
                                      </p:cBhvr>
                                    </p:cmd>
                                  </p:childTnLst>
                                </p:cTn>
                              </p:par>
                            </p:childTnLst>
                          </p:cTn>
                        </p:par>
                      </p:childTnLst>
                    </p:cTn>
                  </p:par>
                </p:childTnLst>
              </p:cTn>
              <p:nextCondLst>
                <p:cond evt="onClick" delay="0">
                  <p:tgtEl>
                    <p:spTgt spid="6"/>
                  </p:tgtEl>
                </p:cond>
              </p:nextCondLst>
            </p:seq>
            <p:audio>
              <p:cMediaNode vol="80000">
                <p:cTn id="28" fill="hold" display="0">
                  <p:stCondLst>
                    <p:cond delay="indefinite"/>
                  </p:stCondLst>
                  <p:endCondLst>
                    <p:cond evt="onStopAudio" delay="0">
                      <p:tgtEl>
                        <p:sldTgt/>
                      </p:tgtEl>
                    </p:cond>
                  </p:endCondLst>
                </p:cTn>
                <p:tgtEl>
                  <p:spTgt spid="6"/>
                </p:tgtEl>
              </p:cMediaNode>
            </p:audio>
          </p:childTnLst>
        </p:cTn>
      </p:par>
    </p:tnLst>
    <p:bldLst>
      <p:bldP spid="2" grpId="0"/>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 </a:t>
            </a:r>
            <a:r>
              <a:rPr lang="en-US" dirty="0" err="1" smtClean="0"/>
              <a:t>Erlk</a:t>
            </a:r>
            <a:r>
              <a:rPr lang="en-US" dirty="0" err="1" smtClean="0"/>
              <a:t>önig</a:t>
            </a:r>
            <a:endParaRPr lang="en-US" dirty="0"/>
          </a:p>
        </p:txBody>
      </p:sp>
      <p:sp>
        <p:nvSpPr>
          <p:cNvPr id="3" name="TextBox 2"/>
          <p:cNvSpPr txBox="1"/>
          <p:nvPr/>
        </p:nvSpPr>
        <p:spPr>
          <a:xfrm>
            <a:off x="457200" y="1762743"/>
            <a:ext cx="7972468" cy="369332"/>
          </a:xfrm>
          <a:prstGeom prst="rect">
            <a:avLst/>
          </a:prstGeom>
          <a:noFill/>
        </p:spPr>
        <p:txBody>
          <a:bodyPr wrap="square" rtlCol="0">
            <a:spAutoFit/>
          </a:bodyPr>
          <a:lstStyle/>
          <a:p>
            <a:r>
              <a:rPr lang="en-US" dirty="0"/>
              <a:t>Composer: Franz Schubert (1797-1828</a:t>
            </a:r>
            <a:r>
              <a:rPr lang="en-US" dirty="0" smtClean="0"/>
              <a:t>) German </a:t>
            </a:r>
            <a:r>
              <a:rPr lang="en-US" dirty="0"/>
              <a:t>composer of the early Romanic </a:t>
            </a:r>
            <a:r>
              <a:rPr lang="en-US" dirty="0" smtClean="0"/>
              <a:t>era</a:t>
            </a:r>
            <a:endParaRPr lang="en-US" dirty="0"/>
          </a:p>
        </p:txBody>
      </p:sp>
      <p:sp>
        <p:nvSpPr>
          <p:cNvPr id="4" name="TextBox 3"/>
          <p:cNvSpPr txBox="1"/>
          <p:nvPr/>
        </p:nvSpPr>
        <p:spPr>
          <a:xfrm>
            <a:off x="457200" y="2311186"/>
            <a:ext cx="7972468" cy="923330"/>
          </a:xfrm>
          <a:prstGeom prst="rect">
            <a:avLst/>
          </a:prstGeom>
          <a:noFill/>
        </p:spPr>
        <p:txBody>
          <a:bodyPr wrap="square" rtlCol="0">
            <a:spAutoFit/>
          </a:bodyPr>
          <a:lstStyle/>
          <a:p>
            <a:r>
              <a:rPr lang="en-US" dirty="0"/>
              <a:t>Most famous for writing 600 “lieder” (German term for “art song,” or a song written to stand alone (or part of a set), but not for an opera or oratorio - in other words, a recital piece</a:t>
            </a:r>
            <a:r>
              <a:rPr lang="en-US" dirty="0" smtClean="0"/>
              <a:t>)</a:t>
            </a:r>
            <a:endParaRPr lang="en-US" dirty="0"/>
          </a:p>
        </p:txBody>
      </p:sp>
      <p:sp>
        <p:nvSpPr>
          <p:cNvPr id="5" name="TextBox 4"/>
          <p:cNvSpPr txBox="1"/>
          <p:nvPr/>
        </p:nvSpPr>
        <p:spPr>
          <a:xfrm>
            <a:off x="457200" y="3413627"/>
            <a:ext cx="7972468" cy="646331"/>
          </a:xfrm>
          <a:prstGeom prst="rect">
            <a:avLst/>
          </a:prstGeom>
          <a:noFill/>
        </p:spPr>
        <p:txBody>
          <a:bodyPr wrap="square" rtlCol="0">
            <a:spAutoFit/>
          </a:bodyPr>
          <a:lstStyle/>
          <a:p>
            <a:r>
              <a:rPr lang="en-US" dirty="0"/>
              <a:t>Also wrote 9 symphonies, music for the church, chamber music, operas, and solo piano </a:t>
            </a:r>
            <a:r>
              <a:rPr lang="en-US" dirty="0" smtClean="0"/>
              <a:t>music</a:t>
            </a:r>
            <a:endParaRPr lang="en-US" dirty="0"/>
          </a:p>
        </p:txBody>
      </p:sp>
      <p:sp>
        <p:nvSpPr>
          <p:cNvPr id="6" name="TextBox 5"/>
          <p:cNvSpPr txBox="1"/>
          <p:nvPr/>
        </p:nvSpPr>
        <p:spPr>
          <a:xfrm>
            <a:off x="457200" y="4239069"/>
            <a:ext cx="8421320" cy="369332"/>
          </a:xfrm>
          <a:prstGeom prst="rect">
            <a:avLst/>
          </a:prstGeom>
          <a:noFill/>
        </p:spPr>
        <p:txBody>
          <a:bodyPr wrap="square" rtlCol="0">
            <a:spAutoFit/>
          </a:bodyPr>
          <a:lstStyle/>
          <a:p>
            <a:r>
              <a:rPr lang="en-US" dirty="0" smtClean="0"/>
              <a:t>Der </a:t>
            </a:r>
            <a:r>
              <a:rPr lang="en-US" dirty="0" err="1" smtClean="0"/>
              <a:t>Erlk</a:t>
            </a:r>
            <a:r>
              <a:rPr lang="en-US" dirty="0" err="1" smtClean="0"/>
              <a:t>önig</a:t>
            </a:r>
            <a:r>
              <a:rPr lang="en-US" dirty="0" smtClean="0"/>
              <a:t> is a</a:t>
            </a:r>
            <a:r>
              <a:rPr lang="en-US" dirty="0" smtClean="0"/>
              <a:t>n </a:t>
            </a:r>
            <a:r>
              <a:rPr lang="en-US" dirty="0"/>
              <a:t>art song (lied) for solo voice and piano accompaniment in </a:t>
            </a:r>
            <a:r>
              <a:rPr lang="en-US" dirty="0" smtClean="0"/>
              <a:t>German</a:t>
            </a:r>
            <a:endParaRPr lang="en-US" dirty="0"/>
          </a:p>
        </p:txBody>
      </p:sp>
      <p:sp>
        <p:nvSpPr>
          <p:cNvPr id="7" name="TextBox 6"/>
          <p:cNvSpPr txBox="1"/>
          <p:nvPr/>
        </p:nvSpPr>
        <p:spPr>
          <a:xfrm>
            <a:off x="457200" y="4787512"/>
            <a:ext cx="8229600" cy="369332"/>
          </a:xfrm>
          <a:prstGeom prst="rect">
            <a:avLst/>
          </a:prstGeom>
          <a:noFill/>
        </p:spPr>
        <p:txBody>
          <a:bodyPr wrap="square" rtlCol="0">
            <a:spAutoFit/>
          </a:bodyPr>
          <a:lstStyle/>
          <a:p>
            <a:r>
              <a:rPr lang="en-US" dirty="0"/>
              <a:t>Poem by Johann Wolfgang von Goethe (German poet of the Romantic Era</a:t>
            </a:r>
            <a:r>
              <a:rPr lang="en-US" dirty="0" smtClean="0"/>
              <a:t>)</a:t>
            </a:r>
            <a:endParaRPr lang="en-US" dirty="0"/>
          </a:p>
        </p:txBody>
      </p:sp>
    </p:spTree>
    <p:extLst>
      <p:ext uri="{BB962C8B-B14F-4D97-AF65-F5344CB8AC3E}">
        <p14:creationId xmlns:p14="http://schemas.microsoft.com/office/powerpoint/2010/main" val="39135192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dissolv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dissolv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6433" y="667871"/>
            <a:ext cx="7893235" cy="2585323"/>
          </a:xfrm>
          <a:prstGeom prst="rect">
            <a:avLst/>
          </a:prstGeom>
          <a:noFill/>
        </p:spPr>
        <p:txBody>
          <a:bodyPr wrap="square" rtlCol="0">
            <a:spAutoFit/>
          </a:bodyPr>
          <a:lstStyle/>
          <a:p>
            <a:r>
              <a:rPr lang="en-US" dirty="0"/>
              <a:t>Synopsis: A young boy is being carried home on horseback by his father. He continually cries out to his father that he sees a supernatural being (der </a:t>
            </a:r>
            <a:r>
              <a:rPr lang="en-US" dirty="0" err="1"/>
              <a:t>Erlkönig</a:t>
            </a:r>
            <a:r>
              <a:rPr lang="en-US" dirty="0"/>
              <a:t> - the Alder King (literally the Elf King). His father comforts him, telling him that he is only seeing a wisp of fog, leaves rustling in the breeze, etc. At various points the </a:t>
            </a:r>
            <a:r>
              <a:rPr lang="en-US" dirty="0" err="1"/>
              <a:t>Erlkönig</a:t>
            </a:r>
            <a:r>
              <a:rPr lang="en-US" dirty="0"/>
              <a:t> speaks directly to the boy (but the father does not hear) telling the boy to come with him, that he will play games with the child, clothe him in gold, his daughters will take care of him, etc. Eventually the boy cries out that he has been attacked, seized by the </a:t>
            </a:r>
            <a:r>
              <a:rPr lang="en-US" dirty="0" err="1"/>
              <a:t>Erlkönig</a:t>
            </a:r>
            <a:r>
              <a:rPr lang="en-US" dirty="0"/>
              <a:t>, when the father reaches home he realizes that the boy is dead</a:t>
            </a:r>
            <a:r>
              <a:rPr lang="en-US" dirty="0" smtClean="0"/>
              <a:t>.</a:t>
            </a:r>
            <a:endParaRPr lang="en-US" dirty="0"/>
          </a:p>
        </p:txBody>
      </p:sp>
      <p:sp>
        <p:nvSpPr>
          <p:cNvPr id="3" name="TextBox 2"/>
          <p:cNvSpPr txBox="1"/>
          <p:nvPr/>
        </p:nvSpPr>
        <p:spPr>
          <a:xfrm>
            <a:off x="536433" y="3486053"/>
            <a:ext cx="7893235" cy="646331"/>
          </a:xfrm>
          <a:prstGeom prst="rect">
            <a:avLst/>
          </a:prstGeom>
          <a:noFill/>
        </p:spPr>
        <p:txBody>
          <a:bodyPr wrap="square" rtlCol="0">
            <a:spAutoFit/>
          </a:bodyPr>
          <a:lstStyle/>
          <a:p>
            <a:r>
              <a:rPr lang="en-US" dirty="0"/>
              <a:t>There are four characters in the story: narrator, father, son, and </a:t>
            </a:r>
            <a:r>
              <a:rPr lang="en-US" dirty="0" err="1"/>
              <a:t>Erlkönig</a:t>
            </a:r>
            <a:r>
              <a:rPr lang="en-US" dirty="0"/>
              <a:t>, all sung by the same </a:t>
            </a:r>
            <a:r>
              <a:rPr lang="en-US" dirty="0" smtClean="0"/>
              <a:t>soloist</a:t>
            </a:r>
            <a:endParaRPr lang="en-US" dirty="0"/>
          </a:p>
        </p:txBody>
      </p:sp>
      <p:sp>
        <p:nvSpPr>
          <p:cNvPr id="4" name="TextBox 3"/>
          <p:cNvSpPr txBox="1"/>
          <p:nvPr/>
        </p:nvSpPr>
        <p:spPr>
          <a:xfrm>
            <a:off x="536433" y="4365243"/>
            <a:ext cx="7893235" cy="646331"/>
          </a:xfrm>
          <a:prstGeom prst="rect">
            <a:avLst/>
          </a:prstGeom>
          <a:noFill/>
        </p:spPr>
        <p:txBody>
          <a:bodyPr wrap="square" rtlCol="0">
            <a:spAutoFit/>
          </a:bodyPr>
          <a:lstStyle/>
          <a:p>
            <a:r>
              <a:rPr lang="en-US" dirty="0"/>
              <a:t>Listen for the sound of the hooves of the horse that occur throughout (note how the music slows down at the end as the father reigns in the </a:t>
            </a:r>
            <a:r>
              <a:rPr lang="en-US" dirty="0" smtClean="0"/>
              <a:t>horse</a:t>
            </a:r>
            <a:endParaRPr lang="en-US" dirty="0"/>
          </a:p>
        </p:txBody>
      </p:sp>
      <p:sp>
        <p:nvSpPr>
          <p:cNvPr id="5" name="TextBox 4"/>
          <p:cNvSpPr txBox="1"/>
          <p:nvPr/>
        </p:nvSpPr>
        <p:spPr>
          <a:xfrm>
            <a:off x="536433" y="5244433"/>
            <a:ext cx="7893235" cy="646331"/>
          </a:xfrm>
          <a:prstGeom prst="rect">
            <a:avLst/>
          </a:prstGeom>
          <a:noFill/>
        </p:spPr>
        <p:txBody>
          <a:bodyPr wrap="square" rtlCol="0">
            <a:spAutoFit/>
          </a:bodyPr>
          <a:lstStyle/>
          <a:p>
            <a:r>
              <a:rPr lang="en-US" dirty="0"/>
              <a:t>Listen for the difference in the music for the various characters (does the sound of the soloist changes as well)</a:t>
            </a:r>
            <a:r>
              <a:rPr lang="en-US" dirty="0" smtClean="0"/>
              <a:t>?</a:t>
            </a:r>
            <a:endParaRPr lang="en-US" dirty="0"/>
          </a:p>
        </p:txBody>
      </p:sp>
    </p:spTree>
    <p:extLst>
      <p:ext uri="{BB962C8B-B14F-4D97-AF65-F5344CB8AC3E}">
        <p14:creationId xmlns:p14="http://schemas.microsoft.com/office/powerpoint/2010/main" val="7065609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L'amour</a:t>
            </a:r>
            <a:r>
              <a:rPr lang="en-US" dirty="0"/>
              <a:t> </a:t>
            </a:r>
            <a:r>
              <a:rPr lang="en-US" dirty="0" err="1"/>
              <a:t>est</a:t>
            </a:r>
            <a:r>
              <a:rPr lang="en-US" dirty="0"/>
              <a:t> un </a:t>
            </a:r>
            <a:r>
              <a:rPr lang="en-US" dirty="0" err="1"/>
              <a:t>oiseau</a:t>
            </a:r>
            <a:r>
              <a:rPr lang="en-US" dirty="0"/>
              <a:t> </a:t>
            </a:r>
            <a:r>
              <a:rPr lang="en-US" dirty="0" err="1" smtClean="0"/>
              <a:t>rebelle</a:t>
            </a:r>
            <a:endParaRPr lang="en-US" dirty="0"/>
          </a:p>
        </p:txBody>
      </p:sp>
      <p:sp>
        <p:nvSpPr>
          <p:cNvPr id="3" name="TextBox 2"/>
          <p:cNvSpPr txBox="1"/>
          <p:nvPr/>
        </p:nvSpPr>
        <p:spPr>
          <a:xfrm>
            <a:off x="591172" y="1417638"/>
            <a:ext cx="8095628" cy="369332"/>
          </a:xfrm>
          <a:prstGeom prst="rect">
            <a:avLst/>
          </a:prstGeom>
          <a:noFill/>
        </p:spPr>
        <p:txBody>
          <a:bodyPr wrap="square" rtlCol="0">
            <a:spAutoFit/>
          </a:bodyPr>
          <a:lstStyle/>
          <a:p>
            <a:r>
              <a:rPr lang="en-US" dirty="0"/>
              <a:t>Composer: George Bizet (1838-1875) French composer of the Romantic </a:t>
            </a:r>
            <a:r>
              <a:rPr lang="en-US" dirty="0" smtClean="0"/>
              <a:t>era</a:t>
            </a:r>
            <a:endParaRPr lang="en-US" dirty="0"/>
          </a:p>
        </p:txBody>
      </p:sp>
      <p:sp>
        <p:nvSpPr>
          <p:cNvPr id="4" name="TextBox 3"/>
          <p:cNvSpPr txBox="1"/>
          <p:nvPr/>
        </p:nvSpPr>
        <p:spPr>
          <a:xfrm>
            <a:off x="591173" y="1806196"/>
            <a:ext cx="8095628" cy="646331"/>
          </a:xfrm>
          <a:prstGeom prst="rect">
            <a:avLst/>
          </a:prstGeom>
          <a:noFill/>
        </p:spPr>
        <p:txBody>
          <a:bodyPr wrap="square" rtlCol="0">
            <a:spAutoFit/>
          </a:bodyPr>
          <a:lstStyle/>
          <a:p>
            <a:r>
              <a:rPr lang="en-US" dirty="0"/>
              <a:t>Most well known for his opera compositions, although he wrote some orchestral music and music for the </a:t>
            </a:r>
            <a:r>
              <a:rPr lang="en-US" dirty="0" smtClean="0"/>
              <a:t>piano</a:t>
            </a:r>
            <a:endParaRPr lang="en-US" dirty="0"/>
          </a:p>
        </p:txBody>
      </p:sp>
      <p:sp>
        <p:nvSpPr>
          <p:cNvPr id="5" name="TextBox 4"/>
          <p:cNvSpPr txBox="1"/>
          <p:nvPr/>
        </p:nvSpPr>
        <p:spPr>
          <a:xfrm>
            <a:off x="591173" y="2471753"/>
            <a:ext cx="7882286" cy="369332"/>
          </a:xfrm>
          <a:prstGeom prst="rect">
            <a:avLst/>
          </a:prstGeom>
          <a:noFill/>
        </p:spPr>
        <p:txBody>
          <a:bodyPr wrap="square" rtlCol="0">
            <a:spAutoFit/>
          </a:bodyPr>
          <a:lstStyle/>
          <a:p>
            <a:r>
              <a:rPr lang="en-US" dirty="0"/>
              <a:t>Carmen is his last composition (premiered in 1875</a:t>
            </a:r>
            <a:r>
              <a:rPr lang="en-US" dirty="0" smtClean="0"/>
              <a:t>)</a:t>
            </a:r>
            <a:endParaRPr lang="en-US" dirty="0"/>
          </a:p>
        </p:txBody>
      </p:sp>
      <p:sp>
        <p:nvSpPr>
          <p:cNvPr id="6" name="TextBox 5"/>
          <p:cNvSpPr txBox="1"/>
          <p:nvPr/>
        </p:nvSpPr>
        <p:spPr>
          <a:xfrm>
            <a:off x="591172" y="2860311"/>
            <a:ext cx="8276401" cy="646331"/>
          </a:xfrm>
          <a:prstGeom prst="rect">
            <a:avLst/>
          </a:prstGeom>
          <a:noFill/>
        </p:spPr>
        <p:txBody>
          <a:bodyPr wrap="square" rtlCol="0">
            <a:spAutoFit/>
          </a:bodyPr>
          <a:lstStyle/>
          <a:p>
            <a:r>
              <a:rPr lang="en-US" dirty="0" err="1" smtClean="0"/>
              <a:t>L'amour</a:t>
            </a:r>
            <a:r>
              <a:rPr lang="en-US" dirty="0" smtClean="0"/>
              <a:t> </a:t>
            </a:r>
            <a:r>
              <a:rPr lang="en-US" dirty="0" err="1"/>
              <a:t>est</a:t>
            </a:r>
            <a:r>
              <a:rPr lang="en-US" dirty="0"/>
              <a:t> un </a:t>
            </a:r>
            <a:r>
              <a:rPr lang="en-US" dirty="0" err="1"/>
              <a:t>oiseau</a:t>
            </a:r>
            <a:r>
              <a:rPr lang="en-US" dirty="0"/>
              <a:t> </a:t>
            </a:r>
            <a:r>
              <a:rPr lang="en-US" dirty="0" err="1" smtClean="0"/>
              <a:t>rebelle</a:t>
            </a:r>
            <a:r>
              <a:rPr lang="en-US" dirty="0" smtClean="0"/>
              <a:t> (Love </a:t>
            </a:r>
            <a:r>
              <a:rPr lang="en-US" dirty="0"/>
              <a:t>is a rebellious </a:t>
            </a:r>
            <a:r>
              <a:rPr lang="en-US" dirty="0" smtClean="0"/>
              <a:t>bird) is an aria for soprano (with chorus) from the opera Carmen</a:t>
            </a:r>
            <a:endParaRPr lang="en-US" dirty="0"/>
          </a:p>
        </p:txBody>
      </p:sp>
      <p:sp>
        <p:nvSpPr>
          <p:cNvPr id="7" name="TextBox 6"/>
          <p:cNvSpPr txBox="1"/>
          <p:nvPr/>
        </p:nvSpPr>
        <p:spPr>
          <a:xfrm>
            <a:off x="591173" y="3525868"/>
            <a:ext cx="8095628" cy="1200329"/>
          </a:xfrm>
          <a:prstGeom prst="rect">
            <a:avLst/>
          </a:prstGeom>
          <a:noFill/>
        </p:spPr>
        <p:txBody>
          <a:bodyPr wrap="square" rtlCol="0">
            <a:spAutoFit/>
          </a:bodyPr>
          <a:lstStyle/>
          <a:p>
            <a:r>
              <a:rPr lang="en-US" dirty="0"/>
              <a:t>Carmen synopsis: tells the story of the naïve young soldier (Don José) who is seduces by the wiles of the gypsy woman Carmen. He leaves his childhood sweetheart for her, but she in turn leaves him for the toreador </a:t>
            </a:r>
            <a:r>
              <a:rPr lang="en-US" dirty="0" err="1"/>
              <a:t>Escamillo</a:t>
            </a:r>
            <a:r>
              <a:rPr lang="en-US" dirty="0"/>
              <a:t>. José eventually kills her in a jealous rage</a:t>
            </a:r>
            <a:r>
              <a:rPr lang="en-US" dirty="0" smtClean="0"/>
              <a:t>.</a:t>
            </a:r>
            <a:endParaRPr lang="en-US" dirty="0"/>
          </a:p>
        </p:txBody>
      </p:sp>
      <p:sp>
        <p:nvSpPr>
          <p:cNvPr id="8" name="TextBox 7"/>
          <p:cNvSpPr txBox="1"/>
          <p:nvPr/>
        </p:nvSpPr>
        <p:spPr>
          <a:xfrm>
            <a:off x="591172" y="4745423"/>
            <a:ext cx="8095629" cy="646331"/>
          </a:xfrm>
          <a:prstGeom prst="rect">
            <a:avLst/>
          </a:prstGeom>
          <a:noFill/>
        </p:spPr>
        <p:txBody>
          <a:bodyPr wrap="square" rtlCol="0">
            <a:spAutoFit/>
          </a:bodyPr>
          <a:lstStyle/>
          <a:p>
            <a:r>
              <a:rPr lang="en-US" dirty="0"/>
              <a:t>This aria occurs at the very beginning of the opera (Carmen is singing of the nature of love to a group of soldiers, including Don José</a:t>
            </a:r>
            <a:r>
              <a:rPr lang="en-US" dirty="0" smtClean="0"/>
              <a:t>)</a:t>
            </a:r>
            <a:endParaRPr lang="en-US" dirty="0"/>
          </a:p>
        </p:txBody>
      </p:sp>
      <p:sp>
        <p:nvSpPr>
          <p:cNvPr id="9" name="TextBox 8"/>
          <p:cNvSpPr txBox="1"/>
          <p:nvPr/>
        </p:nvSpPr>
        <p:spPr>
          <a:xfrm>
            <a:off x="591173" y="5410980"/>
            <a:ext cx="7943227" cy="646331"/>
          </a:xfrm>
          <a:prstGeom prst="rect">
            <a:avLst/>
          </a:prstGeom>
          <a:noFill/>
        </p:spPr>
        <p:txBody>
          <a:bodyPr wrap="square" rtlCol="0">
            <a:spAutoFit/>
          </a:bodyPr>
          <a:lstStyle/>
          <a:p>
            <a:r>
              <a:rPr lang="en-US" dirty="0"/>
              <a:t>Listen for the sultry nature of the music, how provocative she </a:t>
            </a:r>
            <a:r>
              <a:rPr lang="en-US" dirty="0" smtClean="0"/>
              <a:t>sounds (does it sound like “gypsy” music?</a:t>
            </a:r>
            <a:endParaRPr lang="en-US" dirty="0"/>
          </a:p>
        </p:txBody>
      </p:sp>
      <p:sp>
        <p:nvSpPr>
          <p:cNvPr id="10" name="TextBox 9"/>
          <p:cNvSpPr txBox="1"/>
          <p:nvPr/>
        </p:nvSpPr>
        <p:spPr>
          <a:xfrm>
            <a:off x="591173" y="6076536"/>
            <a:ext cx="8095627" cy="369332"/>
          </a:xfrm>
          <a:prstGeom prst="rect">
            <a:avLst/>
          </a:prstGeom>
          <a:noFill/>
        </p:spPr>
        <p:txBody>
          <a:bodyPr wrap="square" rtlCol="0">
            <a:spAutoFit/>
          </a:bodyPr>
          <a:lstStyle/>
          <a:p>
            <a:r>
              <a:rPr lang="en-US" dirty="0"/>
              <a:t>What is the orchestration? How does it add to the dramatic nature of the song</a:t>
            </a:r>
            <a:r>
              <a:rPr lang="en-US" dirty="0" smtClean="0"/>
              <a:t>?</a:t>
            </a:r>
            <a:endParaRPr lang="en-US" dirty="0"/>
          </a:p>
        </p:txBody>
      </p:sp>
    </p:spTree>
    <p:extLst>
      <p:ext uri="{BB962C8B-B14F-4D97-AF65-F5344CB8AC3E}">
        <p14:creationId xmlns:p14="http://schemas.microsoft.com/office/powerpoint/2010/main" val="13022352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dissolv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dissolve">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213</TotalTime>
  <Words>789</Words>
  <Application>Microsoft Macintosh PowerPoint</Application>
  <PresentationFormat>On-screen Show (4:3)</PresentationFormat>
  <Paragraphs>35</Paragraphs>
  <Slides>5</Slides>
  <Notes>0</Notes>
  <HiddenSlides>0</HiddenSlides>
  <MMClips>1</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When I am Laid in Earth</vt:lpstr>
      <vt:lpstr>PowerPoint Presentation</vt:lpstr>
      <vt:lpstr>Der Erlkönig</vt:lpstr>
      <vt:lpstr>PowerPoint Presentation</vt:lpstr>
      <vt:lpstr>L'amour est un oiseau rebelle</vt:lpstr>
    </vt:vector>
  </TitlesOfParts>
  <Company>California State University, Chico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I am Laid in Earth</dc:title>
  <dc:creator>David Scholz</dc:creator>
  <cp:lastModifiedBy>David Scholz</cp:lastModifiedBy>
  <cp:revision>5</cp:revision>
  <dcterms:created xsi:type="dcterms:W3CDTF">2012-10-11T16:20:57Z</dcterms:created>
  <dcterms:modified xsi:type="dcterms:W3CDTF">2012-10-11T19:54:12Z</dcterms:modified>
</cp:coreProperties>
</file>